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65" r:id="rId3"/>
    <p:sldId id="257" r:id="rId4"/>
    <p:sldId id="268" r:id="rId5"/>
    <p:sldId id="258" r:id="rId6"/>
    <p:sldId id="259" r:id="rId7"/>
    <p:sldId id="260" r:id="rId8"/>
    <p:sldId id="262" r:id="rId9"/>
    <p:sldId id="263" r:id="rId10"/>
    <p:sldId id="264" r:id="rId11"/>
    <p:sldId id="261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7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gif>
</file>

<file path=ppt/media/image4.gif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547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934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3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1140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915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193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9490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901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942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35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93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923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0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27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519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2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303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925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Shell </a:t>
            </a:r>
            <a:r>
              <a:rPr lang="pt-BR" dirty="0" err="1" smtClean="0"/>
              <a:t>Sort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cap="none" dirty="0" smtClean="0"/>
              <a:t>James Neuburger </a:t>
            </a:r>
            <a:r>
              <a:rPr lang="pt-BR" cap="none" dirty="0" smtClean="0"/>
              <a:t>Gaston</a:t>
            </a:r>
          </a:p>
          <a:p>
            <a:r>
              <a:rPr lang="pt-BR" cap="none"/>
              <a:t>Rafael dos </a:t>
            </a:r>
            <a:r>
              <a:rPr lang="pt-BR" cap="none"/>
              <a:t>Santos </a:t>
            </a:r>
            <a:r>
              <a:rPr lang="pt-BR" cap="none" smtClean="0"/>
              <a:t>Pereira</a:t>
            </a:r>
            <a:endParaRPr lang="pt-BR" cap="none"/>
          </a:p>
        </p:txBody>
      </p:sp>
    </p:spTree>
    <p:extLst>
      <p:ext uri="{BB962C8B-B14F-4D97-AF65-F5344CB8AC3E}">
        <p14:creationId xmlns:p14="http://schemas.microsoft.com/office/powerpoint/2010/main" val="54717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1" y="2186247"/>
            <a:ext cx="9154953" cy="3471603"/>
          </a:xfrm>
        </p:spPr>
      </p:pic>
    </p:spTree>
    <p:extLst>
      <p:ext uri="{BB962C8B-B14F-4D97-AF65-F5344CB8AC3E}">
        <p14:creationId xmlns:p14="http://schemas.microsoft.com/office/powerpoint/2010/main" val="362949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  <a:endParaRPr lang="pt-BR" dirty="0"/>
          </a:p>
        </p:txBody>
      </p:sp>
      <p:pic>
        <p:nvPicPr>
          <p:cNvPr id="3" name="Quick Sort and Shell Sort_x26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707011"/>
            <a:ext cx="9144000" cy="5142959"/>
          </a:xfrm>
        </p:spPr>
      </p:pic>
    </p:spTree>
    <p:extLst>
      <p:ext uri="{BB962C8B-B14F-4D97-AF65-F5344CB8AC3E}">
        <p14:creationId xmlns:p14="http://schemas.microsoft.com/office/powerpoint/2010/main" val="181682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4584" y="2646803"/>
            <a:ext cx="6255118" cy="1564396"/>
          </a:xfrm>
        </p:spPr>
        <p:txBody>
          <a:bodyPr/>
          <a:lstStyle/>
          <a:p>
            <a:pPr algn="just"/>
            <a:r>
              <a:rPr lang="pt-BR" sz="2400" dirty="0" smtClean="0"/>
              <a:t>“Lembre-se </a:t>
            </a:r>
            <a:r>
              <a:rPr lang="pt-BR" sz="2400" dirty="0"/>
              <a:t>sempre que você é absolutamente único. Assim como </a:t>
            </a:r>
            <a:r>
              <a:rPr lang="pt-BR" sz="2400" dirty="0" smtClean="0"/>
              <a:t>todo </a:t>
            </a:r>
            <a:r>
              <a:rPr lang="pt-BR" sz="2400" smtClean="0"/>
              <a:t>mundo.”</a:t>
            </a:r>
            <a:endParaRPr lang="pt-BR" sz="2400" dirty="0"/>
          </a:p>
        </p:txBody>
      </p:sp>
      <p:sp>
        <p:nvSpPr>
          <p:cNvPr id="6" name="Espaço Reservado para Conteúdo 2"/>
          <p:cNvSpPr>
            <a:spLocks noGrp="1"/>
          </p:cNvSpPr>
          <p:nvPr>
            <p:ph idx="1"/>
          </p:nvPr>
        </p:nvSpPr>
        <p:spPr>
          <a:xfrm>
            <a:off x="5117899" y="4015922"/>
            <a:ext cx="1621802" cy="3096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dirty="0" smtClean="0"/>
              <a:t>Margaret </a:t>
            </a:r>
            <a:r>
              <a:rPr lang="pt-BR" dirty="0" err="1" smtClean="0"/>
              <a:t>Mead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023"/>
          <a:stretch/>
        </p:blipFill>
        <p:spPr>
          <a:xfrm>
            <a:off x="6739701" y="2532600"/>
            <a:ext cx="1792800" cy="17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66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4584" y="2903801"/>
            <a:ext cx="6255118" cy="1050398"/>
          </a:xfrm>
        </p:spPr>
        <p:txBody>
          <a:bodyPr/>
          <a:lstStyle/>
          <a:p>
            <a:r>
              <a:rPr lang="pt-PT" altLang="pt-BR" sz="2400" dirty="0" smtClean="0">
                <a:solidFill>
                  <a:schemeClr val="tx1"/>
                </a:solidFill>
              </a:rPr>
              <a:t>“Eu </a:t>
            </a:r>
            <a:r>
              <a:rPr lang="pt-PT" altLang="pt-BR" sz="2400" dirty="0">
                <a:solidFill>
                  <a:schemeClr val="tx1"/>
                </a:solidFill>
              </a:rPr>
              <a:t>costumava ser indeciso, mas agora não tenho mais </a:t>
            </a:r>
            <a:r>
              <a:rPr lang="pt-PT" altLang="pt-BR" sz="2400" dirty="0" smtClean="0">
                <a:solidFill>
                  <a:schemeClr val="tx1"/>
                </a:solidFill>
              </a:rPr>
              <a:t>certeza.”</a:t>
            </a:r>
            <a:r>
              <a:rPr lang="pt-PT" altLang="pt-BR" sz="4400" dirty="0">
                <a:solidFill>
                  <a:schemeClr val="tx1"/>
                </a:solidFill>
              </a:rPr>
              <a:t/>
            </a:r>
            <a:br>
              <a:rPr lang="pt-PT" altLang="pt-BR" sz="4400" dirty="0">
                <a:solidFill>
                  <a:schemeClr val="tx1"/>
                </a:solidFill>
              </a:rPr>
            </a:br>
            <a:endParaRPr lang="pt-BR" sz="3200" dirty="0"/>
          </a:p>
        </p:txBody>
      </p:sp>
      <p:sp>
        <p:nvSpPr>
          <p:cNvPr id="6" name="Espaço Reservado para Conteúdo 2"/>
          <p:cNvSpPr>
            <a:spLocks noGrp="1"/>
          </p:cNvSpPr>
          <p:nvPr>
            <p:ph idx="1"/>
          </p:nvPr>
        </p:nvSpPr>
        <p:spPr>
          <a:xfrm>
            <a:off x="5117899" y="4015922"/>
            <a:ext cx="1621802" cy="30961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dirty="0" smtClean="0"/>
              <a:t>Tommy Cooper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2" r="22830"/>
          <a:stretch/>
        </p:blipFill>
        <p:spPr>
          <a:xfrm>
            <a:off x="6739701" y="2532460"/>
            <a:ext cx="1792800" cy="179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32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Origem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7484" y="1856250"/>
            <a:ext cx="6709906" cy="3685500"/>
          </a:xfrm>
        </p:spPr>
        <p:txBody>
          <a:bodyPr/>
          <a:lstStyle/>
          <a:p>
            <a:r>
              <a:rPr lang="pt-BR" dirty="0" smtClean="0"/>
              <a:t>Criado em 1959 </a:t>
            </a:r>
            <a:r>
              <a:rPr lang="pt-BR" dirty="0" smtClean="0"/>
              <a:t>por </a:t>
            </a:r>
            <a:r>
              <a:rPr lang="en-US" b="1" dirty="0"/>
              <a:t>Donald L. Shell</a:t>
            </a:r>
            <a:r>
              <a:rPr lang="en-US" dirty="0"/>
              <a:t> </a:t>
            </a:r>
            <a:r>
              <a:rPr lang="en-US" dirty="0" smtClean="0"/>
              <a:t>(1924 - 2015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Publicado</a:t>
            </a:r>
            <a:r>
              <a:rPr lang="en-US" dirty="0" smtClean="0"/>
              <a:t> pela </a:t>
            </a:r>
            <a:r>
              <a:rPr lang="en-US" dirty="0" err="1" smtClean="0"/>
              <a:t>Universidade</a:t>
            </a:r>
            <a:r>
              <a:rPr lang="en-US" dirty="0" smtClean="0"/>
              <a:t> de Cincinnati </a:t>
            </a:r>
            <a:endParaRPr lang="en-US" dirty="0" smtClean="0"/>
          </a:p>
          <a:p>
            <a:r>
              <a:rPr lang="pt-BR" dirty="0" smtClean="0"/>
              <a:t>É </a:t>
            </a:r>
            <a:r>
              <a:rPr lang="pt-BR" dirty="0"/>
              <a:t>considerado um refinamento do </a:t>
            </a:r>
            <a:r>
              <a:rPr lang="pt-BR" b="1" dirty="0" err="1"/>
              <a:t>Insertion</a:t>
            </a:r>
            <a:r>
              <a:rPr lang="pt-BR" b="1" dirty="0"/>
              <a:t> </a:t>
            </a:r>
            <a:r>
              <a:rPr lang="pt-BR" b="1" dirty="0" err="1"/>
              <a:t>Sort</a:t>
            </a:r>
            <a:endParaRPr lang="pt-BR" b="1" dirty="0"/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94" y="3765413"/>
            <a:ext cx="6608486" cy="192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57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Curiosidades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Melhor </a:t>
            </a:r>
            <a:r>
              <a:rPr lang="pt-BR" dirty="0" err="1"/>
              <a:t>Sort</a:t>
            </a:r>
            <a:r>
              <a:rPr lang="pt-BR" dirty="0"/>
              <a:t> de complexidade quadrática</a:t>
            </a:r>
          </a:p>
          <a:p>
            <a:r>
              <a:rPr lang="pt-BR" dirty="0" smtClean="0"/>
              <a:t>A sequencia de saltos do H segue pela progressão 1, 4, 13, 40, 121, 364, 1093...</a:t>
            </a:r>
          </a:p>
          <a:p>
            <a:r>
              <a:rPr lang="pt-BR" dirty="0" smtClean="0"/>
              <a:t>Eficiente para arquivos de até 10000 registros.</a:t>
            </a:r>
          </a:p>
          <a:p>
            <a:r>
              <a:rPr lang="pt-BR" dirty="0" smtClean="0"/>
              <a:t>Não é considerado um método estável</a:t>
            </a:r>
          </a:p>
          <a:p>
            <a:r>
              <a:rPr lang="pt-BR" dirty="0" smtClean="0"/>
              <a:t>Não foi encontrado complexidade exata do algoritmo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165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Funcionamento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7483" y="1856250"/>
            <a:ext cx="7651499" cy="3685500"/>
          </a:xfrm>
        </p:spPr>
        <p:txBody>
          <a:bodyPr>
            <a:normAutofit/>
          </a:bodyPr>
          <a:lstStyle/>
          <a:p>
            <a:r>
              <a:rPr lang="pt-BR" dirty="0" smtClean="0"/>
              <a:t>É calculado quantas divisões (h) haverá no vetor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r>
              <a:rPr lang="pt-BR" dirty="0" smtClean="0"/>
              <a:t>Logo em seguida entra-se em Loop enquanto h &gt; 1</a:t>
            </a:r>
          </a:p>
          <a:p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1464299" y="2299050"/>
            <a:ext cx="2181638" cy="964346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500" dirty="0" err="1">
                <a:solidFill>
                  <a:schemeClr val="bg1"/>
                </a:solidFill>
              </a:rPr>
              <a:t>while</a:t>
            </a:r>
            <a:r>
              <a:rPr lang="pt-BR" sz="1500" dirty="0">
                <a:solidFill>
                  <a:schemeClr val="bg1"/>
                </a:solidFill>
              </a:rPr>
              <a:t> (h &lt; tamanho)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h = h * 3 + 1;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}</a:t>
            </a:r>
          </a:p>
          <a:p>
            <a:endParaRPr lang="pt-BR" sz="1500" dirty="0">
              <a:solidFill>
                <a:schemeClr val="bg1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1464299" y="4494274"/>
            <a:ext cx="2181638" cy="964346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500" dirty="0" err="1">
                <a:solidFill>
                  <a:schemeClr val="bg1"/>
                </a:solidFill>
              </a:rPr>
              <a:t>while</a:t>
            </a:r>
            <a:r>
              <a:rPr lang="pt-BR" sz="1500" dirty="0">
                <a:solidFill>
                  <a:schemeClr val="bg1"/>
                </a:solidFill>
              </a:rPr>
              <a:t> (h &gt; 1)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...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}</a:t>
            </a:r>
          </a:p>
          <a:p>
            <a:endParaRPr lang="pt-BR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87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Funcionamento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7484" y="1497600"/>
            <a:ext cx="6709906" cy="3685500"/>
          </a:xfrm>
        </p:spPr>
        <p:txBody>
          <a:bodyPr/>
          <a:lstStyle/>
          <a:p>
            <a:r>
              <a:rPr lang="pt-BR" dirty="0" smtClean="0"/>
              <a:t>h recebe h/3</a:t>
            </a:r>
          </a:p>
          <a:p>
            <a:endParaRPr lang="pt-BR" dirty="0"/>
          </a:p>
          <a:p>
            <a:endParaRPr lang="pt-BR" dirty="0" smtClean="0"/>
          </a:p>
          <a:p>
            <a:r>
              <a:rPr lang="pt-BR" dirty="0" smtClean="0"/>
              <a:t>Aplica-se o mesmo algoritmo do </a:t>
            </a:r>
            <a:r>
              <a:rPr lang="pt-BR" b="1" dirty="0" err="1" smtClean="0"/>
              <a:t>Insertion</a:t>
            </a:r>
            <a:r>
              <a:rPr lang="pt-BR" b="1" dirty="0" smtClean="0"/>
              <a:t> </a:t>
            </a:r>
            <a:r>
              <a:rPr lang="pt-BR" b="1" dirty="0" err="1" smtClean="0"/>
              <a:t>Sort</a:t>
            </a:r>
            <a:r>
              <a:rPr lang="pt-BR" dirty="0"/>
              <a:t> </a:t>
            </a:r>
            <a:r>
              <a:rPr lang="pt-BR" dirty="0" smtClean="0"/>
              <a:t>em h </a:t>
            </a:r>
            <a:r>
              <a:rPr lang="pt-BR" dirty="0" err="1" smtClean="0"/>
              <a:t>sub-vetores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1464299" y="1940400"/>
            <a:ext cx="943000" cy="299540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h = h / 3;</a:t>
            </a:r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1464298" y="3567600"/>
            <a:ext cx="4462974" cy="2596244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for (</a:t>
            </a:r>
            <a:r>
              <a:rPr lang="pt-BR" sz="1500" dirty="0" err="1">
                <a:solidFill>
                  <a:schemeClr val="bg1"/>
                </a:solidFill>
              </a:rPr>
              <a:t>int</a:t>
            </a:r>
            <a:r>
              <a:rPr lang="pt-BR" sz="1500" dirty="0">
                <a:solidFill>
                  <a:schemeClr val="bg1"/>
                </a:solidFill>
              </a:rPr>
              <a:t> i = h; i &lt; tamanho; i++)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valor = elementos[i];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k = i;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</a:t>
            </a:r>
            <a:r>
              <a:rPr lang="pt-BR" sz="1500" dirty="0" err="1">
                <a:solidFill>
                  <a:schemeClr val="bg1"/>
                </a:solidFill>
              </a:rPr>
              <a:t>while</a:t>
            </a:r>
            <a:r>
              <a:rPr lang="pt-BR" sz="1500" dirty="0">
                <a:solidFill>
                  <a:schemeClr val="bg1"/>
                </a:solidFill>
              </a:rPr>
              <a:t> (k &gt;= h &amp;&amp; elementos[k - h] &gt; valor)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elementos[k] = elementos[k - h];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k = k - h;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}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elementos[k] = valor;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}</a:t>
            </a:r>
          </a:p>
          <a:p>
            <a:endParaRPr lang="pt-BR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54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Funcionamento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27484" y="1137600"/>
            <a:ext cx="6709906" cy="3685500"/>
          </a:xfrm>
        </p:spPr>
        <p:txBody>
          <a:bodyPr/>
          <a:lstStyle/>
          <a:p>
            <a:r>
              <a:rPr lang="pt-BR" dirty="0" smtClean="0"/>
              <a:t>Como mostrado antes, o processo repete </a:t>
            </a:r>
            <a:r>
              <a:rPr lang="pt-BR" dirty="0"/>
              <a:t>enquanto </a:t>
            </a:r>
            <a:r>
              <a:rPr lang="pt-BR" dirty="0" smtClean="0"/>
              <a:t>h&gt;1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1464298" y="1853248"/>
            <a:ext cx="5086131" cy="4306483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500" dirty="0" err="1">
                <a:solidFill>
                  <a:schemeClr val="bg1"/>
                </a:solidFill>
              </a:rPr>
              <a:t>while</a:t>
            </a:r>
            <a:r>
              <a:rPr lang="pt-BR" sz="1500" dirty="0">
                <a:solidFill>
                  <a:schemeClr val="bg1"/>
                </a:solidFill>
              </a:rPr>
              <a:t> (h &gt; 1)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h = h / 3;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for (</a:t>
            </a:r>
            <a:r>
              <a:rPr lang="pt-BR" sz="1500" dirty="0" err="1">
                <a:solidFill>
                  <a:schemeClr val="bg1"/>
                </a:solidFill>
              </a:rPr>
              <a:t>int</a:t>
            </a:r>
            <a:r>
              <a:rPr lang="pt-BR" sz="1500" dirty="0">
                <a:solidFill>
                  <a:schemeClr val="bg1"/>
                </a:solidFill>
              </a:rPr>
              <a:t> i = h; i &lt; tamanho; i++)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valor = elementos[i];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k = i;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</a:t>
            </a:r>
            <a:r>
              <a:rPr lang="pt-BR" sz="1500" dirty="0" err="1">
                <a:solidFill>
                  <a:schemeClr val="bg1"/>
                </a:solidFill>
              </a:rPr>
              <a:t>while</a:t>
            </a:r>
            <a:r>
              <a:rPr lang="pt-BR" sz="1500" dirty="0">
                <a:solidFill>
                  <a:schemeClr val="bg1"/>
                </a:solidFill>
              </a:rPr>
              <a:t> (k &gt;= h &amp;&amp; elementos[k - h] &gt; valor) {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	elementos[k] = elementos[k - h];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	k = k - h;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	}</a:t>
            </a:r>
          </a:p>
          <a:p>
            <a:pPr marL="0" indent="0">
              <a:buNone/>
            </a:pPr>
            <a:r>
              <a:rPr lang="pt-BR" sz="1500" dirty="0">
                <a:solidFill>
                  <a:schemeClr val="bg1"/>
                </a:solidFill>
              </a:rPr>
              <a:t>		elementos[k] = valor</a:t>
            </a:r>
            <a:r>
              <a:rPr lang="pt-BR" sz="1500" dirty="0" smtClean="0">
                <a:solidFill>
                  <a:schemeClr val="bg1"/>
                </a:solidFill>
              </a:rPr>
              <a:t>;</a:t>
            </a:r>
          </a:p>
          <a:p>
            <a:pPr marL="0" indent="0">
              <a:buNone/>
            </a:pPr>
            <a:r>
              <a:rPr lang="pt-BR" sz="1500" dirty="0" smtClean="0">
                <a:solidFill>
                  <a:schemeClr val="bg1"/>
                </a:solidFill>
              </a:rPr>
              <a:t>	}</a:t>
            </a:r>
          </a:p>
          <a:p>
            <a:pPr marL="0" indent="0">
              <a:buNone/>
            </a:pPr>
            <a:r>
              <a:rPr lang="pt-BR" sz="1500" dirty="0" smtClean="0">
                <a:solidFill>
                  <a:schemeClr val="bg1"/>
                </a:solidFill>
              </a:rPr>
              <a:t>}</a:t>
            </a:r>
            <a:endParaRPr lang="pt-BR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937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Código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827700" y="2052924"/>
            <a:ext cx="7410214" cy="4395159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800" dirty="0" err="1">
                <a:solidFill>
                  <a:schemeClr val="bg1"/>
                </a:solidFill>
              </a:rPr>
              <a:t>package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udescpra.sortalgorithms</a:t>
            </a:r>
            <a:r>
              <a:rPr lang="pt-BR" sz="1800" dirty="0">
                <a:solidFill>
                  <a:schemeClr val="bg1"/>
                </a:solidFill>
              </a:rPr>
              <a:t>;</a:t>
            </a:r>
          </a:p>
          <a:p>
            <a:pPr marL="0" indent="0">
              <a:buNone/>
            </a:pPr>
            <a:r>
              <a:rPr lang="pt-BR" sz="1800" dirty="0" err="1">
                <a:solidFill>
                  <a:schemeClr val="bg1"/>
                </a:solidFill>
              </a:rPr>
              <a:t>public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class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ShellSort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extends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AbstractSortStrategy</a:t>
            </a:r>
            <a:r>
              <a:rPr lang="pt-BR" sz="1800" dirty="0">
                <a:solidFill>
                  <a:schemeClr val="bg1"/>
                </a:solidFill>
              </a:rPr>
              <a:t>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@</a:t>
            </a:r>
            <a:r>
              <a:rPr lang="pt-BR" sz="1800" dirty="0" err="1">
                <a:solidFill>
                  <a:schemeClr val="bg1"/>
                </a:solidFill>
              </a:rPr>
              <a:t>Override</a:t>
            </a:r>
            <a:endParaRPr lang="pt-BR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</a:t>
            </a:r>
            <a:r>
              <a:rPr lang="pt-BR" sz="1800" dirty="0" err="1">
                <a:solidFill>
                  <a:schemeClr val="bg1"/>
                </a:solidFill>
              </a:rPr>
              <a:t>public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void</a:t>
            </a:r>
            <a:r>
              <a:rPr lang="pt-BR" sz="1800" dirty="0">
                <a:solidFill>
                  <a:schemeClr val="bg1"/>
                </a:solidFill>
              </a:rPr>
              <a:t> </a:t>
            </a:r>
            <a:r>
              <a:rPr lang="pt-BR" sz="1800" dirty="0" err="1">
                <a:solidFill>
                  <a:schemeClr val="bg1"/>
                </a:solidFill>
              </a:rPr>
              <a:t>sort</a:t>
            </a:r>
            <a:r>
              <a:rPr lang="pt-BR" sz="1800" dirty="0">
                <a:solidFill>
                  <a:schemeClr val="bg1"/>
                </a:solidFill>
              </a:rPr>
              <a:t>()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err="1">
                <a:solidFill>
                  <a:schemeClr val="bg1"/>
                </a:solidFill>
              </a:rPr>
              <a:t>int</a:t>
            </a:r>
            <a:r>
              <a:rPr lang="pt-BR" sz="1800" dirty="0">
                <a:solidFill>
                  <a:schemeClr val="bg1"/>
                </a:solidFill>
              </a:rPr>
              <a:t>[] elementos = </a:t>
            </a:r>
            <a:r>
              <a:rPr lang="pt-BR" sz="1800" dirty="0" err="1">
                <a:solidFill>
                  <a:schemeClr val="bg1"/>
                </a:solidFill>
              </a:rPr>
              <a:t>this.getElements</a:t>
            </a:r>
            <a:r>
              <a:rPr lang="pt-BR" sz="1800" dirty="0">
                <a:solidFill>
                  <a:schemeClr val="bg1"/>
                </a:solidFill>
              </a:rPr>
              <a:t>();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err="1">
                <a:solidFill>
                  <a:schemeClr val="bg1"/>
                </a:solidFill>
              </a:rPr>
              <a:t>int</a:t>
            </a:r>
            <a:r>
              <a:rPr lang="pt-BR" sz="1800" dirty="0">
                <a:solidFill>
                  <a:schemeClr val="bg1"/>
                </a:solidFill>
              </a:rPr>
              <a:t> tamanho = </a:t>
            </a:r>
            <a:r>
              <a:rPr lang="pt-BR" sz="1800" dirty="0" err="1">
                <a:solidFill>
                  <a:schemeClr val="bg1"/>
                </a:solidFill>
              </a:rPr>
              <a:t>elementos.length</a:t>
            </a:r>
            <a:r>
              <a:rPr lang="pt-BR" sz="1800" dirty="0">
                <a:solidFill>
                  <a:schemeClr val="bg1"/>
                </a:solidFill>
              </a:rPr>
              <a:t>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err="1">
                <a:solidFill>
                  <a:schemeClr val="bg1"/>
                </a:solidFill>
              </a:rPr>
              <a:t>int</a:t>
            </a:r>
            <a:r>
              <a:rPr lang="pt-BR" sz="1800" dirty="0">
                <a:solidFill>
                  <a:schemeClr val="bg1"/>
                </a:solidFill>
              </a:rPr>
              <a:t> valor, k, h=1;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err="1">
                <a:solidFill>
                  <a:schemeClr val="bg1"/>
                </a:solidFill>
              </a:rPr>
              <a:t>while</a:t>
            </a:r>
            <a:r>
              <a:rPr lang="pt-BR" sz="1800" dirty="0">
                <a:solidFill>
                  <a:schemeClr val="bg1"/>
                </a:solidFill>
              </a:rPr>
              <a:t>(h &lt; tamanho)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h = h * 3 + 1;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smtClean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</a:t>
            </a:r>
            <a:r>
              <a:rPr lang="pt-BR" sz="1800" dirty="0" smtClean="0">
                <a:solidFill>
                  <a:schemeClr val="bg1"/>
                </a:solidFill>
              </a:rPr>
              <a:t>	...</a:t>
            </a:r>
            <a:endParaRPr lang="pt-BR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19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Código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827701" y="2052925"/>
            <a:ext cx="7426838" cy="4422690"/>
          </a:xfrm>
          <a:prstGeom prst="rect">
            <a:avLst/>
          </a:prstGeom>
          <a:solidFill>
            <a:schemeClr val="tx1"/>
          </a:solidFill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</a:t>
            </a:r>
            <a:r>
              <a:rPr lang="pt-BR" sz="1800" dirty="0" err="1" smtClean="0">
                <a:solidFill>
                  <a:schemeClr val="bg1"/>
                </a:solidFill>
              </a:rPr>
              <a:t>while</a:t>
            </a:r>
            <a:r>
              <a:rPr lang="pt-BR" sz="1800" dirty="0" smtClean="0">
                <a:solidFill>
                  <a:schemeClr val="bg1"/>
                </a:solidFill>
              </a:rPr>
              <a:t> </a:t>
            </a:r>
            <a:r>
              <a:rPr lang="pt-BR" sz="1800" dirty="0">
                <a:solidFill>
                  <a:schemeClr val="bg1"/>
                </a:solidFill>
              </a:rPr>
              <a:t>(h &gt; 1)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h = h / 3;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for (</a:t>
            </a:r>
            <a:r>
              <a:rPr lang="pt-BR" sz="1800" dirty="0" err="1">
                <a:solidFill>
                  <a:schemeClr val="bg1"/>
                </a:solidFill>
              </a:rPr>
              <a:t>int</a:t>
            </a:r>
            <a:r>
              <a:rPr lang="pt-BR" sz="1800" dirty="0">
                <a:solidFill>
                  <a:schemeClr val="bg1"/>
                </a:solidFill>
              </a:rPr>
              <a:t> i = h; i &lt; tamanho; i++)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valor = elementos[i];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k = i;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</a:t>
            </a:r>
            <a:r>
              <a:rPr lang="pt-BR" sz="1800" dirty="0" err="1">
                <a:solidFill>
                  <a:schemeClr val="bg1"/>
                </a:solidFill>
              </a:rPr>
              <a:t>while</a:t>
            </a:r>
            <a:r>
              <a:rPr lang="pt-BR" sz="1800" dirty="0">
                <a:solidFill>
                  <a:schemeClr val="bg1"/>
                </a:solidFill>
              </a:rPr>
              <a:t> (k &gt;= h &amp;&amp; elementos[k - h] &gt; valor) {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	elementos[k] = elementos[k - h];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	k = k - h;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	}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			elementos[k] = valor;</a:t>
            </a:r>
          </a:p>
          <a:p>
            <a:pPr marL="0" indent="0">
              <a:buNone/>
            </a:pPr>
            <a:r>
              <a:rPr lang="pt-BR" sz="1800" dirty="0">
                <a:solidFill>
                  <a:schemeClr val="bg1"/>
                </a:solidFill>
              </a:rPr>
              <a:t>}}}}</a:t>
            </a:r>
          </a:p>
        </p:txBody>
      </p:sp>
    </p:spTree>
    <p:extLst>
      <p:ext uri="{BB962C8B-B14F-4D97-AF65-F5344CB8AC3E}">
        <p14:creationId xmlns:p14="http://schemas.microsoft.com/office/powerpoint/2010/main" val="330895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394</TotalTime>
  <Words>217</Words>
  <Application>Microsoft Office PowerPoint</Application>
  <PresentationFormat>Apresentação na tela (4:3)</PresentationFormat>
  <Paragraphs>87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Íon</vt:lpstr>
      <vt:lpstr>Shell Sort</vt:lpstr>
      <vt:lpstr>“Eu costumava ser indeciso, mas agora não tenho mais certeza.” </vt:lpstr>
      <vt:lpstr>Origem</vt:lpstr>
      <vt:lpstr>Curiosidades</vt:lpstr>
      <vt:lpstr>Funcionamento</vt:lpstr>
      <vt:lpstr>Funcionamento</vt:lpstr>
      <vt:lpstr>Funcionamento</vt:lpstr>
      <vt:lpstr>Código</vt:lpstr>
      <vt:lpstr>Código</vt:lpstr>
      <vt:lpstr>Exemplo</vt:lpstr>
      <vt:lpstr>Exemplo</vt:lpstr>
      <vt:lpstr>“Lembre-se sempre que você é absolutamente único. Assim como todo mundo.”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Shell Sort</dc:title>
  <dc:creator>James Gaston</dc:creator>
  <cp:lastModifiedBy>James Gaston</cp:lastModifiedBy>
  <cp:revision>21</cp:revision>
  <dcterms:created xsi:type="dcterms:W3CDTF">2018-08-28T00:47:19Z</dcterms:created>
  <dcterms:modified xsi:type="dcterms:W3CDTF">2018-08-28T13:44:59Z</dcterms:modified>
</cp:coreProperties>
</file>

<file path=docProps/thumbnail.jpeg>
</file>